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49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25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3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7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02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2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54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5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43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7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5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20000"/>
                <a:lumMod val="74000"/>
                <a:lumOff val="26000"/>
              </a:srgbClr>
            </a:gs>
            <a:gs pos="17999">
              <a:srgbClr val="99CCFF">
                <a:alpha val="59000"/>
              </a:srgbClr>
            </a:gs>
            <a:gs pos="44000">
              <a:srgbClr val="9966FF">
                <a:alpha val="33000"/>
              </a:srgbClr>
            </a:gs>
            <a:gs pos="65000">
              <a:srgbClr val="CC99FF">
                <a:alpha val="92000"/>
              </a:srgbClr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ACEDE-0490-4E65-B985-59F8C1CEE499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E08E5-0B0A-410C-A1D9-263B0DAA7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4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audio" Target="../media/audio2.wav"/><Relationship Id="rId3" Type="http://schemas.openxmlformats.org/officeDocument/2006/relationships/audio" Target="../media/audio28.wav"/><Relationship Id="rId7" Type="http://schemas.openxmlformats.org/officeDocument/2006/relationships/audio" Target="../media/audio31.wav"/><Relationship Id="rId12" Type="http://schemas.openxmlformats.org/officeDocument/2006/relationships/slide" Target="slide2.xml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image" Target="../media/image27.jpg"/><Relationship Id="rId5" Type="http://schemas.openxmlformats.org/officeDocument/2006/relationships/audio" Target="../media/audio30.wav"/><Relationship Id="rId10" Type="http://schemas.openxmlformats.org/officeDocument/2006/relationships/image" Target="../media/image26.jpg"/><Relationship Id="rId4" Type="http://schemas.openxmlformats.org/officeDocument/2006/relationships/audio" Target="../media/audio29.wav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33.wav"/><Relationship Id="rId7" Type="http://schemas.openxmlformats.org/officeDocument/2006/relationships/image" Target="../media/image31.png"/><Relationship Id="rId12" Type="http://schemas.openxmlformats.org/officeDocument/2006/relationships/image" Target="../media/image4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audio35.wav"/><Relationship Id="rId7" Type="http://schemas.openxmlformats.org/officeDocument/2006/relationships/image" Target="../media/image40.png"/><Relationship Id="rId12" Type="http://schemas.openxmlformats.org/officeDocument/2006/relationships/image" Target="../media/image4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audio" Target="../media/audio2.wav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audio" Target="../media/audio37.wav"/><Relationship Id="rId7" Type="http://schemas.openxmlformats.org/officeDocument/2006/relationships/image" Target="../media/image49.png"/><Relationship Id="rId12" Type="http://schemas.openxmlformats.org/officeDocument/2006/relationships/image" Target="../media/image4.png"/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audio" Target="../media/audio2.wav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jpg"/><Relationship Id="rId3" Type="http://schemas.openxmlformats.org/officeDocument/2006/relationships/audio" Target="../media/audio39.wav"/><Relationship Id="rId7" Type="http://schemas.openxmlformats.org/officeDocument/2006/relationships/image" Target="../media/image58.png"/><Relationship Id="rId12" Type="http://schemas.openxmlformats.org/officeDocument/2006/relationships/image" Target="../media/image4.png"/><Relationship Id="rId2" Type="http://schemas.openxmlformats.org/officeDocument/2006/relationships/audio" Target="../media/audio3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audio" Target="../media/audio2.wav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12" Type="http://schemas.openxmlformats.org/officeDocument/2006/relationships/image" Target="../media/image66.jpe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image" Target="../media/image65.jpeg"/><Relationship Id="rId5" Type="http://schemas.openxmlformats.org/officeDocument/2006/relationships/audio" Target="../media/audio43.wav"/><Relationship Id="rId10" Type="http://schemas.openxmlformats.org/officeDocument/2006/relationships/image" Target="../media/image64.jpeg"/><Relationship Id="rId4" Type="http://schemas.openxmlformats.org/officeDocument/2006/relationships/audio" Target="../media/audio42.wav"/><Relationship Id="rId9" Type="http://schemas.openxmlformats.org/officeDocument/2006/relationships/audio" Target="../media/audio2.wav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69.jpeg"/><Relationship Id="rId3" Type="http://schemas.openxmlformats.org/officeDocument/2006/relationships/audio" Target="../media/audio47.wav"/><Relationship Id="rId7" Type="http://schemas.openxmlformats.org/officeDocument/2006/relationships/audio" Target="../media/audio50.wav"/><Relationship Id="rId12" Type="http://schemas.openxmlformats.org/officeDocument/2006/relationships/image" Target="../media/image68.jpeg"/><Relationship Id="rId2" Type="http://schemas.openxmlformats.org/officeDocument/2006/relationships/audio" Target="../media/audio4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image" Target="../media/image5.png"/><Relationship Id="rId5" Type="http://schemas.openxmlformats.org/officeDocument/2006/relationships/audio" Target="../media/audio49.wav"/><Relationship Id="rId10" Type="http://schemas.openxmlformats.org/officeDocument/2006/relationships/image" Target="../media/image67.jpeg"/><Relationship Id="rId4" Type="http://schemas.openxmlformats.org/officeDocument/2006/relationships/audio" Target="../media/audio48.wav"/><Relationship Id="rId9" Type="http://schemas.openxmlformats.org/officeDocument/2006/relationships/audio" Target="../media/audio2.wav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72.jpeg"/><Relationship Id="rId3" Type="http://schemas.openxmlformats.org/officeDocument/2006/relationships/audio" Target="../media/audio52.wav"/><Relationship Id="rId7" Type="http://schemas.openxmlformats.org/officeDocument/2006/relationships/audio" Target="../media/audio55.wav"/><Relationship Id="rId12" Type="http://schemas.openxmlformats.org/officeDocument/2006/relationships/image" Target="../media/image71.jpg"/><Relationship Id="rId2" Type="http://schemas.openxmlformats.org/officeDocument/2006/relationships/audio" Target="../media/audio5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image" Target="../media/image5.png"/><Relationship Id="rId5" Type="http://schemas.openxmlformats.org/officeDocument/2006/relationships/audio" Target="../media/audio54.wav"/><Relationship Id="rId10" Type="http://schemas.openxmlformats.org/officeDocument/2006/relationships/image" Target="../media/image70.jpeg"/><Relationship Id="rId4" Type="http://schemas.openxmlformats.org/officeDocument/2006/relationships/audio" Target="../media/audio53.wav"/><Relationship Id="rId9" Type="http://schemas.openxmlformats.org/officeDocument/2006/relationships/audio" Target="../media/audio2.wav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75.jpeg"/><Relationship Id="rId3" Type="http://schemas.openxmlformats.org/officeDocument/2006/relationships/audio" Target="../media/audio57.wav"/><Relationship Id="rId7" Type="http://schemas.openxmlformats.org/officeDocument/2006/relationships/audio" Target="../media/audio60.wav"/><Relationship Id="rId12" Type="http://schemas.openxmlformats.org/officeDocument/2006/relationships/image" Target="../media/image74.jpg"/><Relationship Id="rId2" Type="http://schemas.openxmlformats.org/officeDocument/2006/relationships/audio" Target="../media/audio5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image" Target="../media/image5.png"/><Relationship Id="rId5" Type="http://schemas.openxmlformats.org/officeDocument/2006/relationships/audio" Target="../media/audio59.wav"/><Relationship Id="rId10" Type="http://schemas.openxmlformats.org/officeDocument/2006/relationships/image" Target="../media/image73.jpg"/><Relationship Id="rId4" Type="http://schemas.openxmlformats.org/officeDocument/2006/relationships/audio" Target="../media/audio58.wav"/><Relationship Id="rId9" Type="http://schemas.openxmlformats.org/officeDocument/2006/relationships/audio" Target="../media/audio2.wav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7.xml"/><Relationship Id="rId18" Type="http://schemas.openxmlformats.org/officeDocument/2006/relationships/image" Target="../media/image2.png"/><Relationship Id="rId3" Type="http://schemas.openxmlformats.org/officeDocument/2006/relationships/slide" Target="slide12.xml"/><Relationship Id="rId7" Type="http://schemas.openxmlformats.org/officeDocument/2006/relationships/slide" Target="slide7.xml"/><Relationship Id="rId12" Type="http://schemas.openxmlformats.org/officeDocument/2006/relationships/slide" Target="slide9.xml"/><Relationship Id="rId17" Type="http://schemas.openxmlformats.org/officeDocument/2006/relationships/slide" Target="slide14.xml"/><Relationship Id="rId2" Type="http://schemas.openxmlformats.org/officeDocument/2006/relationships/slide" Target="slide15.xml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13.xml"/><Relationship Id="rId5" Type="http://schemas.openxmlformats.org/officeDocument/2006/relationships/audio" Target="../media/audio1.wav"/><Relationship Id="rId15" Type="http://schemas.openxmlformats.org/officeDocument/2006/relationships/slide" Target="slide18.xml"/><Relationship Id="rId10" Type="http://schemas.openxmlformats.org/officeDocument/2006/relationships/slide" Target="slide11.xml"/><Relationship Id="rId4" Type="http://schemas.openxmlformats.org/officeDocument/2006/relationships/slide" Target="slide8.xml"/><Relationship Id="rId9" Type="http://schemas.openxmlformats.org/officeDocument/2006/relationships/slide" Target="slide6.xml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8.png"/><Relationship Id="rId5" Type="http://schemas.openxmlformats.org/officeDocument/2006/relationships/audio" Target="../media/audio6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audio" Target="../media/audio8.wav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10.jpg"/><Relationship Id="rId10" Type="http://schemas.openxmlformats.org/officeDocument/2006/relationships/image" Target="../media/image7.png"/><Relationship Id="rId4" Type="http://schemas.openxmlformats.org/officeDocument/2006/relationships/audio" Target="../media/audio7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8.png"/><Relationship Id="rId5" Type="http://schemas.openxmlformats.org/officeDocument/2006/relationships/image" Target="../media/image11.jpg"/><Relationship Id="rId10" Type="http://schemas.openxmlformats.org/officeDocument/2006/relationships/image" Target="../media/image7.png"/><Relationship Id="rId4" Type="http://schemas.openxmlformats.org/officeDocument/2006/relationships/audio" Target="../media/audio9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audio" Target="../media/audio2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slide" Target="slide2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wav"/><Relationship Id="rId11" Type="http://schemas.openxmlformats.org/officeDocument/2006/relationships/image" Target="../media/image15.jpeg"/><Relationship Id="rId5" Type="http://schemas.openxmlformats.org/officeDocument/2006/relationships/audio" Target="../media/audio14.wav"/><Relationship Id="rId10" Type="http://schemas.openxmlformats.org/officeDocument/2006/relationships/image" Target="../media/image14.jpeg"/><Relationship Id="rId4" Type="http://schemas.openxmlformats.org/officeDocument/2006/relationships/audio" Target="../media/audio13.wav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audio" Target="../media/audio2.wav"/><Relationship Id="rId3" Type="http://schemas.openxmlformats.org/officeDocument/2006/relationships/audio" Target="../media/audio18.wav"/><Relationship Id="rId7" Type="http://schemas.openxmlformats.org/officeDocument/2006/relationships/audio" Target="../media/audio21.wav"/><Relationship Id="rId12" Type="http://schemas.openxmlformats.org/officeDocument/2006/relationships/slide" Target="slide2.xml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image" Target="../media/image19.jpg"/><Relationship Id="rId5" Type="http://schemas.openxmlformats.org/officeDocument/2006/relationships/audio" Target="../media/audio20.wav"/><Relationship Id="rId10" Type="http://schemas.openxmlformats.org/officeDocument/2006/relationships/image" Target="../media/image18.jpg"/><Relationship Id="rId4" Type="http://schemas.openxmlformats.org/officeDocument/2006/relationships/audio" Target="../media/audio19.wav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audio" Target="../media/audio2.wav"/><Relationship Id="rId3" Type="http://schemas.openxmlformats.org/officeDocument/2006/relationships/audio" Target="../media/audio23.wav"/><Relationship Id="rId7" Type="http://schemas.openxmlformats.org/officeDocument/2006/relationships/audio" Target="../media/audio16.wav"/><Relationship Id="rId12" Type="http://schemas.openxmlformats.org/officeDocument/2006/relationships/slide" Target="slide2.xml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image" Target="../media/image23.jpg"/><Relationship Id="rId5" Type="http://schemas.openxmlformats.org/officeDocument/2006/relationships/audio" Target="../media/audio25.wav"/><Relationship Id="rId10" Type="http://schemas.openxmlformats.org/officeDocument/2006/relationships/image" Target="../media/image22.jpg"/><Relationship Id="rId4" Type="http://schemas.openxmlformats.org/officeDocument/2006/relationships/audio" Target="../media/audio24.wav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7151" y="908720"/>
            <a:ext cx="80852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Интерактивная викторина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«Умники - умницы»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09081"/>
            <a:ext cx="777686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Муниципальное автономное  дошкольное образовательное учреждение  «Детский сад №40»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>
            <a:hlinkClick r:id="" action="ppaction://hlinkshowjump?jump=nextslide"/>
          </p:cNvPr>
          <p:cNvSpPr/>
          <p:nvPr/>
        </p:nvSpPr>
        <p:spPr>
          <a:xfrm>
            <a:off x="3511740" y="5864059"/>
            <a:ext cx="1976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СТАРТ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2634235"/>
            <a:ext cx="8712968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миром металлургии.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основными профессиями металлургии: сталевар, горновой, литейщик,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активизировать словарь по теме.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 логическое мышление 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 уважение к труду взрослых, особенно к сложным и важным профессиям.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 умение работать в группе, слушать друг друга, помогать товарищам.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88243" y="5229200"/>
            <a:ext cx="317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Дроздова А.С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Казанцева И.В</a:t>
            </a:r>
          </a:p>
        </p:txBody>
      </p:sp>
      <p:pic>
        <p:nvPicPr>
          <p:cNvPr id="1027" name="Picture 3" descr="D:\1 ПОДГОТ\умники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" b="24246"/>
          <a:stretch/>
        </p:blipFill>
        <p:spPr bwMode="auto">
          <a:xfrm>
            <a:off x="107504" y="4905961"/>
            <a:ext cx="1930205" cy="187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бронежеле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050" y="34289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костюм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5699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очк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каск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05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"/>
          <p:cNvSpPr/>
          <p:nvPr/>
        </p:nvSpPr>
        <p:spPr>
          <a:xfrm>
            <a:off x="25152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2"/>
          <p:cNvSpPr/>
          <p:nvPr/>
        </p:nvSpPr>
        <p:spPr>
          <a:xfrm>
            <a:off x="351005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3"/>
          <p:cNvSpPr/>
          <p:nvPr/>
        </p:nvSpPr>
        <p:spPr>
          <a:xfrm>
            <a:off x="251520" y="335418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"/>
          <p:cNvSpPr/>
          <p:nvPr/>
        </p:nvSpPr>
        <p:spPr>
          <a:xfrm>
            <a:off x="3509686" y="3394130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ч"/>
          <p:cNvSpPr txBox="1"/>
          <p:nvPr/>
        </p:nvSpPr>
        <p:spPr>
          <a:xfrm>
            <a:off x="6521029" y="732282"/>
            <a:ext cx="1256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ОЧКИ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ас"/>
          <p:cNvSpPr txBox="1"/>
          <p:nvPr/>
        </p:nvSpPr>
        <p:spPr>
          <a:xfrm>
            <a:off x="6521029" y="1700808"/>
            <a:ext cx="1567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бр"/>
          <p:cNvSpPr txBox="1"/>
          <p:nvPr/>
        </p:nvSpPr>
        <p:spPr>
          <a:xfrm>
            <a:off x="6249123" y="4566355"/>
            <a:ext cx="2917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БРОНЕЖИЛЕТ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кос"/>
          <p:cNvSpPr txBox="1"/>
          <p:nvPr/>
        </p:nvSpPr>
        <p:spPr>
          <a:xfrm>
            <a:off x="6390050" y="3168483"/>
            <a:ext cx="195944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КОСТЮМ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Управляющая кнопка: домой 15">
            <a:hlinkClick r:id="rId12" action="ppaction://hlinksldjump" highlightClick="1">
              <a:snd r:embed="rId13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29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ащитные оч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ас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гнестойкий костю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бронежил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C -0.00174 -0.01088 -0.00573 -0.01643 -0.00938 -0.02638 C -0.01111 -0.03148 -0.01164 -0.03726 -0.01389 -0.04189 C -0.0158 -0.0456 -0.02101 -0.05115 -0.02101 -0.05115 C -0.02257 -0.06041 -0.02552 -0.06898 -0.03143 -0.07453 C -0.03282 -0.08078 -0.0349 -0.08379 -0.03837 -0.08842 C -0.03924 -0.09166 -0.04514 -0.10717 -0.04653 -0.10717 " pathEditMode="relative" ptsTypes="ffffffA"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Элемент боевой экипиров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3" grpId="0"/>
      <p:bldP spid="3" grpId="1"/>
      <p:bldP spid="3" grpId="2"/>
      <p:bldP spid="12" grpId="0"/>
      <p:bldP spid="12" grpId="1"/>
      <p:bldP spid="12" grpId="2"/>
      <p:bldP spid="13" grpId="0"/>
      <p:bldP spid="13" grpId="1"/>
      <p:bldP spid="15" grpId="0"/>
      <p:bldP spid="15" grpId="1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" descr="D:\УГМК\загадки\Слой 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96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5" descr="D:\УГМК\загадки\Слой 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78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6" descr="D:\УГМК\загадки\Слой 1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32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7" descr="D:\УГМК\загадки\Слой 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65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" descr="D:\УГМК\загадки\1620188107_13-phonoteka_org-p-voda-foni-multyashnie-1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65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 descr="D:\УГМК\загадки\Слой 6 копия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" descr="D:\УГМК\загадки\Слой 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57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hidden="1"/>
          <p:cNvSpPr txBox="1"/>
          <p:nvPr/>
        </p:nvSpPr>
        <p:spPr>
          <a:xfrm>
            <a:off x="783457" y="4509120"/>
            <a:ext cx="7028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Тяжёлый, твёрдый, не плывёт,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воде враз на дно уйдёт.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куют, его и льют,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детали создают.</a:t>
            </a:r>
          </a:p>
        </p:txBody>
      </p:sp>
      <p:pic>
        <p:nvPicPr>
          <p:cNvPr id="1033" name="Picture 9" descr="D:\УГМК\загадки\Тяжёлый, твёрдый, не плывёт, В воде враз на дно уйдёт. Его куют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47430"/>
            <a:ext cx="7302501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?"/>
          <p:cNvSpPr/>
          <p:nvPr/>
        </p:nvSpPr>
        <p:spPr>
          <a:xfrm>
            <a:off x="7749843" y="4629697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4869160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УГМК\загадки\металл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82" y="4367714"/>
            <a:ext cx="32385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омой 14">
            <a:hlinkClick r:id="rId14" action="ppaction://hlinksldjump" highlightClick="1">
              <a:snd r:embed="rId15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2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етал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еталл .- желез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896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7778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6932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565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565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457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hidden="1"/>
          <p:cNvSpPr txBox="1"/>
          <p:nvPr/>
        </p:nvSpPr>
        <p:spPr>
          <a:xfrm>
            <a:off x="783457" y="4509120"/>
            <a:ext cx="7028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Тяжёлый, твёрдый, не плывёт,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воде враз на дно уйдёт.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куют, его и льют,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детали создают.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4584" y="3234329"/>
            <a:ext cx="9627725" cy="64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?"/>
          <p:cNvSpPr/>
          <p:nvPr/>
        </p:nvSpPr>
        <p:spPr>
          <a:xfrm>
            <a:off x="7749843" y="4629697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4869160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9116" y="3429000"/>
            <a:ext cx="7632074" cy="508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омой 14">
            <a:hlinkClick r:id="rId14" action="ppaction://hlinksldjump" highlightClick="1">
              <a:snd r:embed="rId15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49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2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4bbdbcb82d31b9a3e220b5b17afce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еч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896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7778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6932" y="2171225"/>
            <a:ext cx="1800000" cy="16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565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565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212978"/>
            <a:ext cx="1800000" cy="17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457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15736" b="47504"/>
          <a:stretch/>
        </p:blipFill>
        <p:spPr bwMode="auto">
          <a:xfrm>
            <a:off x="1115615" y="3347723"/>
            <a:ext cx="6997027" cy="32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?"/>
          <p:cNvSpPr/>
          <p:nvPr/>
        </p:nvSpPr>
        <p:spPr>
          <a:xfrm>
            <a:off x="7749843" y="4629697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4869160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0251" y="3333891"/>
            <a:ext cx="3965965" cy="36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омой 14">
            <a:hlinkClick r:id="rId14" action="ppaction://hlinksldjump" highlightClick="1">
              <a:snd r:embed="rId15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2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агад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вар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5896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7778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6460" y="2171225"/>
            <a:ext cx="1660944" cy="16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4565" y="2101697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565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3318" y="212978"/>
            <a:ext cx="1765795" cy="17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457" y="19587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7807" y="4077073"/>
            <a:ext cx="5096178" cy="26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2?"/>
          <p:cNvSpPr/>
          <p:nvPr/>
        </p:nvSpPr>
        <p:spPr>
          <a:xfrm>
            <a:off x="7749843" y="4629697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" y="4869160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8" t="19210" r="3570"/>
          <a:stretch/>
        </p:blipFill>
        <p:spPr bwMode="auto">
          <a:xfrm>
            <a:off x="2907455" y="3877353"/>
            <a:ext cx="3198953" cy="295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омой 14">
            <a:hlinkClick r:id="rId14" action="ppaction://hlinksldjump" highlightClick="1">
              <a:snd r:embed="rId15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93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2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а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литейщ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Управляющая кнопка: домой 14">
            <a:hlinkClick r:id="rId8" action="ppaction://hlinksldjump" highlightClick="1">
              <a:snd r:embed="rId9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сталь" descr="C:\Users\anast\Downloads\Telegram Desktop\GigaChat (26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55" y="145149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од" descr="C:\Users\anast\Downloads\Telegram Desktop\GigaChat (28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00" y="144808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повар" descr="C:\Users\anast\Downloads\Telegram Desktop\GigaChat (2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16023" y="332656"/>
            <a:ext cx="57086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Кто варит сталь на заводе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</a:p>
        </p:txBody>
      </p:sp>
      <p:sp>
        <p:nvSpPr>
          <p:cNvPr id="7" name="повар т"/>
          <p:cNvSpPr/>
          <p:nvPr/>
        </p:nvSpPr>
        <p:spPr>
          <a:xfrm>
            <a:off x="407747" y="3789040"/>
            <a:ext cx="17780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повар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водит  т"/>
          <p:cNvSpPr/>
          <p:nvPr/>
        </p:nvSpPr>
        <p:spPr>
          <a:xfrm>
            <a:off x="3218367" y="3779065"/>
            <a:ext cx="24614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водитель</a:t>
            </a:r>
          </a:p>
        </p:txBody>
      </p:sp>
      <p:sp>
        <p:nvSpPr>
          <p:cNvPr id="12" name="сталь  т"/>
          <p:cNvSpPr/>
          <p:nvPr/>
        </p:nvSpPr>
        <p:spPr>
          <a:xfrm>
            <a:off x="6276884" y="3779064"/>
            <a:ext cx="23599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сталевар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НЕТ" descr="D:\УГМК\Символ _Нет_ 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9" y="1936559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НЕТ 2" descr="D:\УГМК\Символ _Нет_ 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19" y="1912055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то варит сталь на завод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ов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од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сталевар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сталевар — это специалис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Управляющая кнопка: домой 14">
            <a:hlinkClick r:id="rId8" action="ppaction://hlinksldjump" highlightClick="1">
              <a:snd r:embed="rId9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дух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412776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29301" y="116632"/>
            <a:ext cx="588205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 называется огромная печь, 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которой плавят чугун?</a:t>
            </a:r>
          </a:p>
        </p:txBody>
      </p:sp>
      <p:sp>
        <p:nvSpPr>
          <p:cNvPr id="7" name="духовка т"/>
          <p:cNvSpPr/>
          <p:nvPr/>
        </p:nvSpPr>
        <p:spPr>
          <a:xfrm>
            <a:off x="154985" y="3789040"/>
            <a:ext cx="22835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духовка</a:t>
            </a:r>
          </a:p>
        </p:txBody>
      </p:sp>
      <p:pic>
        <p:nvPicPr>
          <p:cNvPr id="14" name="НЕТ" descr="D:\УГМК\Символ _Нет_ 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9" y="1936559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икр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0891" y="1416111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микроволновка  т"/>
          <p:cNvSpPr/>
          <p:nvPr/>
        </p:nvSpPr>
        <p:spPr>
          <a:xfrm>
            <a:off x="6489432" y="3944027"/>
            <a:ext cx="2493824" cy="7335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500"/>
              </a:lnSpc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микро-</a:t>
            </a:r>
          </a:p>
          <a:p>
            <a:pPr algn="ctr">
              <a:lnSpc>
                <a:spcPts val="2500"/>
              </a:lnSpc>
            </a:pPr>
            <a:r>
              <a:rPr lang="ru-RU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волновка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НЕТ 2" descr="D:\УГМК\Символ _Нет_ 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11" y="1740843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омен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412776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домна  т"/>
          <p:cNvSpPr/>
          <p:nvPr/>
        </p:nvSpPr>
        <p:spPr>
          <a:xfrm>
            <a:off x="3635962" y="3740346"/>
            <a:ext cx="17997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домна</a:t>
            </a:r>
          </a:p>
        </p:txBody>
      </p:sp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20" y="1873337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ечь, в которой плавят чугу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ухов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омн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икроволнов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где из руды получают чугу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Управляющая кнопка: домой 14">
            <a:hlinkClick r:id="rId8" action="ppaction://hlinksldjump" highlightClick="1">
              <a:snd r:embed="rId9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древес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412776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51261" y="116632"/>
            <a:ext cx="44381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 чего делают металл?</a:t>
            </a:r>
          </a:p>
        </p:txBody>
      </p:sp>
      <p:sp>
        <p:nvSpPr>
          <p:cNvPr id="7" name="древесина  т"/>
          <p:cNvSpPr/>
          <p:nvPr/>
        </p:nvSpPr>
        <p:spPr>
          <a:xfrm>
            <a:off x="-166929" y="3789040"/>
            <a:ext cx="29274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древесина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НЕТ" descr="D:\УГМК\Символ _Нет_ 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9" y="1936559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сок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0891" y="1416111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есок  т"/>
          <p:cNvSpPr/>
          <p:nvPr/>
        </p:nvSpPr>
        <p:spPr>
          <a:xfrm>
            <a:off x="6942699" y="3944027"/>
            <a:ext cx="1587294" cy="4817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500"/>
              </a:lnSpc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песок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НЕТ 2" descr="D:\УГМК\Символ _Нет_ 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11" y="1740843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да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412776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железная  т"/>
          <p:cNvSpPr/>
          <p:nvPr/>
        </p:nvSpPr>
        <p:spPr>
          <a:xfrm>
            <a:off x="3242273" y="3944027"/>
            <a:ext cx="2553583" cy="7591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600"/>
              </a:lnSpc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железная</a:t>
            </a:r>
          </a:p>
          <a:p>
            <a:pPr algn="ctr">
              <a:lnSpc>
                <a:spcPts val="2600"/>
              </a:lnSpc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руда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20" y="1873337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Из чего делают метал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 древесин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железна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6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ес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с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?"/>
          <p:cNvSpPr/>
          <p:nvPr/>
        </p:nvSpPr>
        <p:spPr>
          <a:xfrm>
            <a:off x="7749843" y="4632230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?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Управляющая кнопка: домой 14">
            <a:hlinkClick r:id="rId8" action="ppaction://hlinksldjump" highlightClick="1">
              <a:snd r:embed="rId9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39831" y="116632"/>
            <a:ext cx="646099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Какой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материал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часто используется для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изготовления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кастрюль и сковородок?</a:t>
            </a:r>
          </a:p>
        </p:txBody>
      </p:sp>
      <p:pic>
        <p:nvPicPr>
          <p:cNvPr id="5" name="стекл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4265" y="1341797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екло  т"/>
          <p:cNvSpPr/>
          <p:nvPr/>
        </p:nvSpPr>
        <p:spPr>
          <a:xfrm>
            <a:off x="3552273" y="3718061"/>
            <a:ext cx="17985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стекло</a:t>
            </a:r>
          </a:p>
        </p:txBody>
      </p:sp>
      <p:pic>
        <p:nvPicPr>
          <p:cNvPr id="14" name="НЕТ" descr="D:\УГМК\Символ _Нет_ 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302" y="1865580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ластик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0891" y="144299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ластик  т"/>
          <p:cNvSpPr/>
          <p:nvPr/>
        </p:nvSpPr>
        <p:spPr>
          <a:xfrm>
            <a:off x="6681411" y="3944027"/>
            <a:ext cx="2109873" cy="4817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500"/>
              </a:lnSpc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пластик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НЕТ 2" descr="D:\УГМК\Символ _Нет_ 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11" y="1740843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железо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419" y="1317198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железо т"/>
          <p:cNvSpPr/>
          <p:nvPr/>
        </p:nvSpPr>
        <p:spPr>
          <a:xfrm>
            <a:off x="440964" y="3848449"/>
            <a:ext cx="1989327" cy="4913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600"/>
              </a:lnSpc>
            </a:pP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железо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ДА" descr="D:\УГМК\Метка 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83" y="1777759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47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4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акой материал часто используется для изготовления кастрюль и сковород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жжелез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текл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1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ласти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из железа и стали делают посуду, потому что они прочные и не плавятся от огня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твет не верный.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844824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МОЛОДЦЫ!!!</a:t>
            </a:r>
            <a:endParaRPr lang="ru-RU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1223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Ж1">
            <a:hlinkClick r:id="rId2" action="ppaction://hlinksldjump"/>
          </p:cNvPr>
          <p:cNvSpPr/>
          <p:nvPr/>
        </p:nvSpPr>
        <p:spPr>
          <a:xfrm>
            <a:off x="2725454" y="1721856"/>
            <a:ext cx="1635317" cy="163513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3" name="З2">
            <a:hlinkClick r:id="rId3" action="ppaction://hlinksldjump"/>
          </p:cNvPr>
          <p:cNvSpPr/>
          <p:nvPr/>
        </p:nvSpPr>
        <p:spPr>
          <a:xfrm>
            <a:off x="917998" y="1721856"/>
            <a:ext cx="1635317" cy="163513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4" name="Г2">
            <a:hlinkClick r:id="rId4" action="ppaction://hlinksldjump">
              <a:snd r:embed="rId5" name="првд.wav"/>
            </a:hlinkClick>
          </p:cNvPr>
          <p:cNvSpPr/>
          <p:nvPr/>
        </p:nvSpPr>
        <p:spPr>
          <a:xfrm>
            <a:off x="4513602" y="1721856"/>
            <a:ext cx="1635317" cy="163513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5" name="Ж2">
            <a:hlinkClick r:id="rId6" action="ppaction://hlinksldjump"/>
          </p:cNvPr>
          <p:cNvSpPr/>
          <p:nvPr/>
        </p:nvSpPr>
        <p:spPr>
          <a:xfrm>
            <a:off x="6340366" y="1721856"/>
            <a:ext cx="1635317" cy="163513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14" name="Г1">
            <a:hlinkClick r:id="rId7" action="ppaction://hlinksldjump">
              <a:snd r:embed="rId5" name="првд.wav"/>
            </a:hlinkClick>
          </p:cNvPr>
          <p:cNvSpPr/>
          <p:nvPr/>
        </p:nvSpPr>
        <p:spPr>
          <a:xfrm>
            <a:off x="2707048" y="44624"/>
            <a:ext cx="1635317" cy="163513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15" name="КР3">
            <a:hlinkClick r:id="rId8" action="ppaction://hlinksldjump">
              <a:snd r:embed="rId5" name="првд.wav"/>
            </a:hlinkClick>
          </p:cNvPr>
          <p:cNvSpPr/>
          <p:nvPr/>
        </p:nvSpPr>
        <p:spPr>
          <a:xfrm>
            <a:off x="899592" y="44624"/>
            <a:ext cx="1635317" cy="163513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16" name="КР4">
            <a:hlinkClick r:id="rId9" action="ppaction://hlinksldjump">
              <a:snd r:embed="rId5" name="првд.wav"/>
            </a:hlinkClick>
          </p:cNvPr>
          <p:cNvSpPr/>
          <p:nvPr/>
        </p:nvSpPr>
        <p:spPr>
          <a:xfrm>
            <a:off x="4514504" y="44624"/>
            <a:ext cx="1635317" cy="163513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17" name="З1">
            <a:hlinkClick r:id="rId10" action="ppaction://hlinksldjump">
              <a:snd r:embed="rId5" name="првд.wav"/>
            </a:hlinkClick>
          </p:cNvPr>
          <p:cNvSpPr/>
          <p:nvPr/>
        </p:nvSpPr>
        <p:spPr>
          <a:xfrm>
            <a:off x="6321960" y="44624"/>
            <a:ext cx="1635317" cy="163513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19" name="З3">
            <a:hlinkClick r:id="rId11" action="ppaction://hlinksldjump"/>
          </p:cNvPr>
          <p:cNvSpPr/>
          <p:nvPr/>
        </p:nvSpPr>
        <p:spPr>
          <a:xfrm>
            <a:off x="2707048" y="3450048"/>
            <a:ext cx="1635317" cy="163513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0" name="Г3">
            <a:hlinkClick r:id="rId12" action="ppaction://hlinksldjump">
              <a:snd r:embed="rId5" name="првд.wav"/>
            </a:hlinkClick>
          </p:cNvPr>
          <p:cNvSpPr/>
          <p:nvPr/>
        </p:nvSpPr>
        <p:spPr>
          <a:xfrm>
            <a:off x="899592" y="3450048"/>
            <a:ext cx="1635317" cy="163513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1" name="Ж3">
            <a:hlinkClick r:id="rId13" action="ppaction://hlinksldjump"/>
          </p:cNvPr>
          <p:cNvSpPr/>
          <p:nvPr/>
        </p:nvSpPr>
        <p:spPr>
          <a:xfrm>
            <a:off x="4514504" y="3450048"/>
            <a:ext cx="1635317" cy="163513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2" name="КР2">
            <a:hlinkClick r:id="rId14" action="ppaction://hlinksldjump">
              <a:snd r:embed="rId5" name="првд.wav"/>
            </a:hlinkClick>
          </p:cNvPr>
          <p:cNvSpPr/>
          <p:nvPr/>
        </p:nvSpPr>
        <p:spPr>
          <a:xfrm>
            <a:off x="6321960" y="3450048"/>
            <a:ext cx="1635317" cy="163513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4" name="КР 1">
            <a:hlinkClick r:id="" action="ppaction://hlinkshowjump?jump=nextslide">
              <a:snd r:embed="rId5" name="првд.wav"/>
            </a:hlinkClick>
          </p:cNvPr>
          <p:cNvSpPr/>
          <p:nvPr/>
        </p:nvSpPr>
        <p:spPr>
          <a:xfrm>
            <a:off x="2720659" y="5187807"/>
            <a:ext cx="1635317" cy="163513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5" name="Ж4">
            <a:hlinkClick r:id="rId15" action="ppaction://hlinksldjump"/>
          </p:cNvPr>
          <p:cNvSpPr/>
          <p:nvPr/>
        </p:nvSpPr>
        <p:spPr>
          <a:xfrm>
            <a:off x="898691" y="5187807"/>
            <a:ext cx="1635317" cy="1635136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6" name="Г4">
            <a:hlinkClick r:id="rId16" action="ppaction://hlinksldjump">
              <a:snd r:embed="rId5" name="првд.wav"/>
            </a:hlinkClick>
          </p:cNvPr>
          <p:cNvSpPr/>
          <p:nvPr/>
        </p:nvSpPr>
        <p:spPr>
          <a:xfrm>
            <a:off x="4513603" y="5187807"/>
            <a:ext cx="1635317" cy="1635136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27" name="З4">
            <a:hlinkClick r:id="rId17" action="ppaction://hlinksldjump"/>
          </p:cNvPr>
          <p:cNvSpPr/>
          <p:nvPr/>
        </p:nvSpPr>
        <p:spPr>
          <a:xfrm>
            <a:off x="6321059" y="5187807"/>
            <a:ext cx="1635317" cy="163513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pic>
        <p:nvPicPr>
          <p:cNvPr id="1026" name="к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2244" y="5244507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к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37" y="3522444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к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788" y="101324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к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294" y="101323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г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305" y="101322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г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392" y="1778556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г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382" y="3494364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г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307" y="5299193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з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750" y="101324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з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8826" y="1784461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з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6217" y="3494363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з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7849" y="5244506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ж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9304" y="1794526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ж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7848" y="1789217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ж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294" y="3522444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ж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382" y="5244505"/>
            <a:ext cx="1521735" cy="1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>
              <a:snd r:embed="rId3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ГОНЧАР" descr="C:\Users\anast\Downloads\Telegram Desktop\GigaChat.jpg">
            <a:hlinkClick r:id="" action="ppaction://noaction">
              <a:snd r:embed="rId4" name="горновой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72" y="1111970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8049" y="158836"/>
            <a:ext cx="21874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ПРАВДА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1" name="ДА" descr="D:\УГМК\Метка 1.png">
            <a:hlinkClick r:id="" action="ppaction://noaction">
              <a:snd r:embed="rId6" name="правда горновой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0468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НЕТ" descr="D:\УГМК\Символ _Нет_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50" y="2147889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ЗВ" descr="D:\УГМК\умник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99" y="2863966"/>
            <a:ext cx="3274019" cy="32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смайл" descr="D:\УГМК\СМАЙЛ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10" y="3356992"/>
            <a:ext cx="2490996" cy="25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справка" descr="D:\УГМК\Справка 1.png">
            <a:hlinkClick r:id="" action="ppaction://noaction">
              <a:snd r:embed="rId6" name="правда горновой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" y="5642894"/>
            <a:ext cx="1185559" cy="1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прос"/>
          <p:cNvSpPr/>
          <p:nvPr/>
        </p:nvSpPr>
        <p:spPr>
          <a:xfrm>
            <a:off x="2300883" y="6098781"/>
            <a:ext cx="45720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Горновой следит за доменной печью, где получается чугун.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яснение"/>
          <p:cNvSpPr/>
          <p:nvPr/>
        </p:nvSpPr>
        <p:spPr>
          <a:xfrm>
            <a:off x="1410722" y="1363025"/>
            <a:ext cx="619777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Горновой — важный работник доменного цеха. Он контролирует процесс выплавки чугуна, который потом идёт на производство стали.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10521" y="146255"/>
            <a:ext cx="16914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ЛОЖЬ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49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7" grpId="1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3" action="ppaction://hlinksldjump" highlightClick="1">
              <a:snd r:embed="rId4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ИЗО">
            <a:hlinkClick r:id="" action="ppaction://noaction">
              <a:snd r:embed="rId5" name="металл детали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9172" y="1111970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ДА" descr="D:\УГМК\Метка 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0468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НЕТ" descr="D:\УГМК\Символ _Нет_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50" y="2147889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ЗВ" descr="D:\УГМК\умник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99" y="2863966"/>
            <a:ext cx="3274019" cy="32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смайл" descr="D:\УГМК\СМАЙЛ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10" y="3356992"/>
            <a:ext cx="2490996" cy="25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справка" descr="D:\УГМК\Справка 1.png">
            <a:hlinkClick r:id="" action="ppaction://noaction">
              <a:snd r:embed="rId2" name="ЛОЖЬ ДЕТАЛИ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" y="5642894"/>
            <a:ext cx="1185559" cy="1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прос"/>
          <p:cNvSpPr/>
          <p:nvPr/>
        </p:nvSpPr>
        <p:spPr>
          <a:xfrm>
            <a:off x="2300883" y="6098781"/>
            <a:ext cx="45720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детали можно сделать, просто налив воду в форму.</a:t>
            </a:r>
          </a:p>
        </p:txBody>
      </p:sp>
      <p:sp>
        <p:nvSpPr>
          <p:cNvPr id="7" name="пояснение"/>
          <p:cNvSpPr/>
          <p:nvPr/>
        </p:nvSpPr>
        <p:spPr>
          <a:xfrm>
            <a:off x="1382182" y="1045880"/>
            <a:ext cx="6197774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металлическую деталь, нужно расплавить металл в печи, залить его в специальную форму и дождаться, пока он остынет и затвердеет.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58049" y="158836"/>
            <a:ext cx="21874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ПРАВДА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10521" y="146255"/>
            <a:ext cx="16914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ЛОЖЬ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455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ОЖЬ ДЕТАЛ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>
              <a:snd r:embed="rId3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ИЗО">
            <a:hlinkClick r:id="" action="ppaction://noaction">
              <a:snd r:embed="rId4" name="сварщик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9172" y="1124910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ДА" descr="D:\УГМК\Метка 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0468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НЕТ" descr="D:\УГМК\Символ _Нет_ 1.png">
            <a:hlinkClick r:id="" action="ppaction://noaction">
              <a:snd r:embed="rId7" name="ложь сварщик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50" y="2147889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ЗВ" descr="D:\УГМК\умник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99" y="2863966"/>
            <a:ext cx="3274019" cy="32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смайл" descr="D:\УГМК\СМАЙЛ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10" y="3356992"/>
            <a:ext cx="2490996" cy="25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справка" descr="D:\УГМК\Справка 1.png">
            <a:hlinkClick r:id="" action="ppaction://noaction">
              <a:snd r:embed="rId7" name="ложь сварщик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" y="5642894"/>
            <a:ext cx="1185559" cy="1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прос"/>
          <p:cNvSpPr/>
          <p:nvPr/>
        </p:nvSpPr>
        <p:spPr>
          <a:xfrm>
            <a:off x="2300883" y="6098781"/>
            <a:ext cx="45720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соединяет детали с помощью клея.</a:t>
            </a:r>
          </a:p>
        </p:txBody>
      </p:sp>
      <p:sp>
        <p:nvSpPr>
          <p:cNvPr id="7" name="пояснение"/>
          <p:cNvSpPr/>
          <p:nvPr/>
        </p:nvSpPr>
        <p:spPr>
          <a:xfrm>
            <a:off x="1382182" y="1045880"/>
            <a:ext cx="6197774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 использует не клей, а электрическую дугу или газовое пламя. Металл в месте соединения расплавляется и «срастается» в единый шов.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58049" y="158836"/>
            <a:ext cx="21874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ПРАВДА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10521" y="146255"/>
            <a:ext cx="16914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ЛОЖЬ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61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2" grpId="0"/>
      <p:bldP spid="12" grpId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>
              <a:snd r:embed="rId3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ГОНЧАР">
            <a:hlinkClick r:id="" action="ppaction://noaction">
              <a:snd r:embed="rId4" name="металлург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9172" y="1111970"/>
            <a:ext cx="554461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8049" y="158836"/>
            <a:ext cx="21874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ПРАВДА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2051" name="ДА" descr="D:\УГМК\Метка 1.png">
            <a:hlinkClick r:id="" action="ppaction://noaction">
              <a:snd r:embed="rId6" name="пр печь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0468"/>
            <a:ext cx="1296472" cy="185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НЕТ" descr="D:\УГМК\Символ _Нет_ 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50" y="2147889"/>
            <a:ext cx="1439141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ЗВ" descr="D:\УГМК\умник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99" y="2863966"/>
            <a:ext cx="3274019" cy="32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смайл" descr="D:\УГМК\СМАЙЛ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10" y="3356992"/>
            <a:ext cx="2490996" cy="258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справка" descr="D:\УГМК\Справка 1.png">
            <a:hlinkClick r:id="" action="ppaction://noaction">
              <a:snd r:embed="rId6" name="пр печь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" y="5642894"/>
            <a:ext cx="1185559" cy="1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опрос"/>
          <p:cNvSpPr/>
          <p:nvPr/>
        </p:nvSpPr>
        <p:spPr>
          <a:xfrm>
            <a:off x="2315480" y="5787594"/>
            <a:ext cx="457200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 может остановить печь одним нажатием кнопки, как выключатель.</a:t>
            </a:r>
          </a:p>
        </p:txBody>
      </p:sp>
      <p:sp>
        <p:nvSpPr>
          <p:cNvPr id="7" name="пояснение"/>
          <p:cNvSpPr/>
          <p:nvPr/>
        </p:nvSpPr>
        <p:spPr>
          <a:xfrm>
            <a:off x="1410722" y="1363025"/>
            <a:ext cx="6197774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печи управляются с помощью компьютеров и кнопок, но остановить их мгновенно нельзя — процесс занимает время, чтобы металл остыл безопасно.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10521" y="146255"/>
            <a:ext cx="16914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ЛОЖЬ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56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7" grpId="1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сталевар" descr="C:\Users\anast\Downloads\Telegram Desktop\Сталева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50" y="3429000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повар" descr="C:\Users\anast\Downloads\Telegram Desktop\повар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горновой" descr="C:\Users\anast\Downloads\Telegram Desktop\1горновой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5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сварщик" descr="C:\Users\anast\Downloads\Telegram Desktop\сварщик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"/>
          <p:cNvSpPr/>
          <p:nvPr/>
        </p:nvSpPr>
        <p:spPr>
          <a:xfrm>
            <a:off x="25152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2"/>
          <p:cNvSpPr/>
          <p:nvPr/>
        </p:nvSpPr>
        <p:spPr>
          <a:xfrm>
            <a:off x="351005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3"/>
          <p:cNvSpPr/>
          <p:nvPr/>
        </p:nvSpPr>
        <p:spPr>
          <a:xfrm>
            <a:off x="251520" y="335418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"/>
          <p:cNvSpPr/>
          <p:nvPr/>
        </p:nvSpPr>
        <p:spPr>
          <a:xfrm>
            <a:off x="3509686" y="3429000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в"/>
          <p:cNvSpPr txBox="1"/>
          <p:nvPr/>
        </p:nvSpPr>
        <p:spPr>
          <a:xfrm>
            <a:off x="6521029" y="732282"/>
            <a:ext cx="234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СВАРЩИК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гор"/>
          <p:cNvSpPr txBox="1"/>
          <p:nvPr/>
        </p:nvSpPr>
        <p:spPr>
          <a:xfrm>
            <a:off x="6521029" y="1700808"/>
            <a:ext cx="2554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ГОРНОВОЙ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в"/>
          <p:cNvSpPr txBox="1"/>
          <p:nvPr/>
        </p:nvSpPr>
        <p:spPr>
          <a:xfrm>
            <a:off x="6617102" y="4618446"/>
            <a:ext cx="1617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"/>
          <p:cNvSpPr txBox="1"/>
          <p:nvPr/>
        </p:nvSpPr>
        <p:spPr>
          <a:xfrm>
            <a:off x="6504119" y="3721387"/>
            <a:ext cx="2406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СТАЛЕВАР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Управляющая кнопка: домой 15">
            <a:hlinkClick r:id="rId12" action="ppaction://hlinksldjump" highlightClick="1">
              <a:snd r:embed="rId13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20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ов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орновой 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талев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сварщик 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пповар о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C 0.00191 -0.00833 0.00798 -0.01273 0.01389 -0.01551 C 0.01684 -0.02153 0.01875 -0.02176 0.02326 -0.02477 C 0.02691 -0.02708 0.02864 -0.03194 0.03246 -0.03403 C 0.0368 -0.03657 0.0401 -0.0368 0.04409 -0.04028 C 0.04444 -0.0419 0.04444 -0.04375 0.04531 -0.04491 C 0.04566 -0.04537 0.05173 -0.04768 0.05225 -0.04792 C 0.06007 -0.05139 0.05746 -0.04954 0.06267 -0.05417 C 0.06597 -0.06042 0.07118 -0.0625 0.07673 -0.06505 C 0.08073 -0.07083 0.08732 -0.07292 0.09288 -0.0743 C 0.09948 -0.0831 0.1085 -0.08842 0.11736 -0.09143 C 0.12187 -0.10069 0.13107 -0.10532 0.13837 -0.10995 C 0.14149 -0.11458 0.146 -0.11921 0.15 -0.12245 C 0.15416 -0.12569 0.1592 -0.12407 0.16163 -0.13009 " pathEditMode="relative" ptsTypes="fffffffffffffA">
                                      <p:cBhvr>
                                        <p:cTn id="6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3" grpId="0"/>
      <p:bldP spid="3" grpId="1"/>
      <p:bldP spid="3" grpId="2"/>
      <p:bldP spid="12" grpId="0"/>
      <p:bldP spid="12" grpId="1"/>
      <p:bldP spid="12" grpId="2"/>
      <p:bldP spid="13" grpId="0"/>
      <p:bldP spid="13" grpId="1"/>
      <p:bldP spid="15" grpId="0"/>
      <p:bldP spid="15" grpId="1"/>
      <p:bldP spid="1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чугу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050" y="34289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желез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5699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стал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05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дерев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"/>
          <p:cNvSpPr/>
          <p:nvPr/>
        </p:nvSpPr>
        <p:spPr>
          <a:xfrm>
            <a:off x="25152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2"/>
          <p:cNvSpPr/>
          <p:nvPr/>
        </p:nvSpPr>
        <p:spPr>
          <a:xfrm>
            <a:off x="351005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3"/>
          <p:cNvSpPr/>
          <p:nvPr/>
        </p:nvSpPr>
        <p:spPr>
          <a:xfrm>
            <a:off x="251520" y="335418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"/>
          <p:cNvSpPr/>
          <p:nvPr/>
        </p:nvSpPr>
        <p:spPr>
          <a:xfrm>
            <a:off x="3509686" y="3394130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ер"/>
          <p:cNvSpPr txBox="1"/>
          <p:nvPr/>
        </p:nvSpPr>
        <p:spPr>
          <a:xfrm>
            <a:off x="6521029" y="732282"/>
            <a:ext cx="185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"/>
          <p:cNvSpPr txBox="1"/>
          <p:nvPr/>
        </p:nvSpPr>
        <p:spPr>
          <a:xfrm>
            <a:off x="6521029" y="1700808"/>
            <a:ext cx="1608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жел"/>
          <p:cNvSpPr txBox="1"/>
          <p:nvPr/>
        </p:nvSpPr>
        <p:spPr>
          <a:xfrm>
            <a:off x="6552776" y="4576612"/>
            <a:ext cx="1669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ЧУГУН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чуг"/>
          <p:cNvSpPr txBox="1"/>
          <p:nvPr/>
        </p:nvSpPr>
        <p:spPr>
          <a:xfrm>
            <a:off x="6504119" y="3721387"/>
            <a:ext cx="1979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Управляющая кнопка: домой 15">
            <a:hlinkClick r:id="rId12" action="ppaction://hlinksldjump" highlightClick="1">
              <a:snd r:embed="rId13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2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ре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та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желез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Чугу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C 0.01441 0.00232 0.01371 0.00486 0.0243 0.01551 C 0.03368 0.02477 0.04392 0.03171 0.05347 0.04028 C 0.06093 0.04699 0.06788 0.0544 0.07552 0.06042 C 0.08072 0.06459 0.08506 0.07199 0.09062 0.07454 C 0.09357 0.08009 0.09531 0.08009 0.1 0.08218 C 0.1026 0.08773 0.10451 0.08959 0.1092 0.09144 C 0.11006 0.09306 0.11059 0.09468 0.11163 0.09607 C 0.11267 0.09746 0.11423 0.09792 0.1151 0.09931 C 0.11944 0.10695 0.11197 0.10209 0.11979 0.10556 C 0.121 0.10787 0.12638 0.11829 0.12777 0.11945 C 0.13524 0.12546 0.13489 0.11875 0.13489 0.12408 " pathEditMode="relative" ptsTypes="fffffffffffA">
                                      <p:cBhvr>
                                        <p:cTn id="7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об дере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3" grpId="0"/>
      <p:bldP spid="3" grpId="1"/>
      <p:bldP spid="12" grpId="0"/>
      <p:bldP spid="12" grpId="1"/>
      <p:bldP spid="12" grpId="2"/>
      <p:bldP spid="13" grpId="0"/>
      <p:bldP spid="13" grpId="1"/>
      <p:bldP spid="13" grpId="2"/>
      <p:bldP spid="15" grpId="0"/>
      <p:bldP spid="15" grpId="1"/>
      <p:bldP spid="1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метал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050" y="3428999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проволок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5699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слито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кирпич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050" y="116632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"/>
          <p:cNvSpPr/>
          <p:nvPr/>
        </p:nvSpPr>
        <p:spPr>
          <a:xfrm>
            <a:off x="25152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2"/>
          <p:cNvSpPr/>
          <p:nvPr/>
        </p:nvSpPr>
        <p:spPr>
          <a:xfrm>
            <a:off x="3510050" y="11663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3"/>
          <p:cNvSpPr/>
          <p:nvPr/>
        </p:nvSpPr>
        <p:spPr>
          <a:xfrm>
            <a:off x="251520" y="3354182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4"/>
          <p:cNvSpPr/>
          <p:nvPr/>
        </p:nvSpPr>
        <p:spPr>
          <a:xfrm>
            <a:off x="3509686" y="3394130"/>
            <a:ext cx="288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л"/>
          <p:cNvSpPr txBox="1"/>
          <p:nvPr/>
        </p:nvSpPr>
        <p:spPr>
          <a:xfrm>
            <a:off x="6521029" y="732282"/>
            <a:ext cx="1982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СЛИТОК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ир"/>
          <p:cNvSpPr txBox="1"/>
          <p:nvPr/>
        </p:nvSpPr>
        <p:spPr>
          <a:xfrm>
            <a:off x="6521029" y="1700808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мет"/>
          <p:cNvSpPr txBox="1"/>
          <p:nvPr/>
        </p:nvSpPr>
        <p:spPr>
          <a:xfrm>
            <a:off x="6552776" y="4576612"/>
            <a:ext cx="2009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ов"/>
          <p:cNvSpPr txBox="1"/>
          <p:nvPr/>
        </p:nvSpPr>
        <p:spPr>
          <a:xfrm>
            <a:off x="6390050" y="3168483"/>
            <a:ext cx="28628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ПРОВОЛОКА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Управляющая кнопка: домой 15">
            <a:hlinkClick r:id="rId12" action="ppaction://hlinksldjump" highlightClick="1">
              <a:snd r:embed="rId13" name="домой.wav"/>
            </a:hlinkClick>
          </p:cNvPr>
          <p:cNvSpPr/>
          <p:nvPr/>
        </p:nvSpPr>
        <p:spPr>
          <a:xfrm>
            <a:off x="8392819" y="6127300"/>
            <a:ext cx="648072" cy="6926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91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лито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ирпи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алюминиевая проволо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Расплавленный метал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46" dur="6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4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7.40741E-7 C -0.00139 0.00278 -0.00348 0.00486 -0.00469 0.00764 C -0.01042 0.01991 -0.01441 0.03287 -0.02205 0.04352 C -0.02344 0.04885 -0.02483 0.05209 -0.02796 0.05579 C -0.03438 0.07361 -0.02587 0.05278 -0.03368 0.06505 C -0.0349 0.0669 -0.03507 0.06945 -0.03612 0.0713 C -0.03976 0.07778 -0.04358 0.0801 -0.04775 0.08519 C -0.04914 0.09144 -0.05174 0.0926 -0.05591 0.09607 C -0.06077 0.10602 -0.06441 0.11574 -0.07205 0.12246 C -0.07709 0.13542 -0.08299 0.14491 -0.09063 0.1551 C -0.09653 0.16297 -0.09028 0.15625 -0.09427 0.16435 C -0.09636 0.16829 -0.09914 0.1713 -0.10122 0.17523 C -0.10261 0.17801 -0.10591 0.18287 -0.10591 0.18287 " pathEditMode="relative" ptsTypes="ffffffffffffA">
                                      <p:cBhvr>
                                        <p:cTn id="50" dur="5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б ки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3" grpId="0"/>
      <p:bldP spid="3" grpId="1"/>
      <p:bldP spid="3" grpId="2"/>
      <p:bldP spid="12" grpId="0"/>
      <p:bldP spid="12" grpId="1"/>
      <p:bldP spid="13" grpId="0"/>
      <p:bldP spid="13" grpId="1"/>
      <p:bldP spid="13" grpId="2"/>
      <p:bldP spid="15" grpId="0"/>
      <p:bldP spid="15" grpId="1"/>
      <p:bldP spid="15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21770</TotalTime>
  <Words>323</Words>
  <Application>Microsoft Office PowerPoint</Application>
  <PresentationFormat>Экран (4:3)</PresentationFormat>
  <Paragraphs>89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дроздова</dc:creator>
  <cp:lastModifiedBy>анастасия дроздова</cp:lastModifiedBy>
  <cp:revision>93</cp:revision>
  <dcterms:created xsi:type="dcterms:W3CDTF">2025-11-26T06:40:21Z</dcterms:created>
  <dcterms:modified xsi:type="dcterms:W3CDTF">2025-12-17T04:17:07Z</dcterms:modified>
</cp:coreProperties>
</file>